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1"/>
  </p:notesMasterIdLst>
  <p:sldIdLst>
    <p:sldId id="404" r:id="rId2"/>
    <p:sldId id="405" r:id="rId3"/>
    <p:sldId id="263" r:id="rId4"/>
    <p:sldId id="264" r:id="rId5"/>
    <p:sldId id="265" r:id="rId6"/>
    <p:sldId id="274" r:id="rId7"/>
    <p:sldId id="399" r:id="rId8"/>
    <p:sldId id="273" r:id="rId9"/>
    <p:sldId id="266" r:id="rId10"/>
    <p:sldId id="272" r:id="rId11"/>
    <p:sldId id="268" r:id="rId12"/>
    <p:sldId id="400" r:id="rId13"/>
    <p:sldId id="401" r:id="rId14"/>
    <p:sldId id="271" r:id="rId15"/>
    <p:sldId id="402" r:id="rId16"/>
    <p:sldId id="261" r:id="rId17"/>
    <p:sldId id="398" r:id="rId18"/>
    <p:sldId id="403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0"/>
    <p:restoredTop sz="93520"/>
  </p:normalViewPr>
  <p:slideViewPr>
    <p:cSldViewPr snapToGrid="0" snapToObjects="1">
      <p:cViewPr varScale="1">
        <p:scale>
          <a:sx n="100" d="100"/>
          <a:sy n="100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5/5/22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alu.readthedocs.io/en/latest/source/theory/rteStabilization.html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10" Type="http://schemas.openxmlformats.org/officeDocument/2006/relationships/image" Target="../media/image261.png"/><Relationship Id="rId4" Type="http://schemas.openxmlformats.org/officeDocument/2006/relationships/image" Target="../media/image251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0.png"/><Relationship Id="rId7" Type="http://schemas.openxmlformats.org/officeDocument/2006/relationships/image" Target="../media/image4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en.wikipedia.org/wiki/User:Griffgruf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Advection Operators and Residual-Based Schemes</a:t>
            </a:r>
          </a:p>
        </p:txBody>
      </p:sp>
    </p:spTree>
    <p:extLst>
      <p:ext uri="{BB962C8B-B14F-4D97-AF65-F5344CB8AC3E}">
        <p14:creationId xmlns:p14="http://schemas.microsoft.com/office/powerpoint/2010/main" val="926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DFC1B-A000-B847-BC50-EB0969136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22" b="14827"/>
          <a:stretch/>
        </p:blipFill>
        <p:spPr>
          <a:xfrm>
            <a:off x="1804060" y="1399454"/>
            <a:ext cx="5167653" cy="4290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E35C6-631C-0E4E-AF89-D816834F629D}"/>
              </a:ext>
            </a:extLst>
          </p:cNvPr>
          <p:cNvSpPr txBox="1"/>
          <p:nvPr/>
        </p:nvSpPr>
        <p:spPr>
          <a:xfrm>
            <a:off x="673100" y="6134100"/>
            <a:ext cx="7566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Caveat: In practice, this method provides only a small shift in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Quadrature error dominated</a:t>
            </a:r>
          </a:p>
        </p:txBody>
      </p:sp>
    </p:spTree>
    <p:extLst>
      <p:ext uri="{BB962C8B-B14F-4D97-AF65-F5344CB8AC3E}">
        <p14:creationId xmlns:p14="http://schemas.microsoft.com/office/powerpoint/2010/main" val="37845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Is there a better way that either un-stabilized (oscillatory and non-monotonic) and dissipative upwind?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the model advection/diffusion PDE in the context of a FEM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Concept: Add a scaled fine-scale residual for stabilization, Streamwise Upwind Petrov </a:t>
            </a:r>
            <a:r>
              <a:rPr lang="en-US" dirty="0" err="1"/>
              <a:t>Galerkin</a:t>
            </a:r>
            <a:r>
              <a:rPr lang="en-US" dirty="0"/>
              <a:t> (Hughes and Brooks, 1982) – more generalized within the Variational Multiscale Method (VMS, Hughes et. al, 1998)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As noted earlier,  CVFEM can be recovered by applying the piecewise-constant test function,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Godunuv’s</a:t>
            </a:r>
            <a:r>
              <a:rPr lang="en-US" dirty="0"/>
              <a:t> theorem states that a linear stabilization approach is not sufficient to damp out all oscillations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Residual-Based Stabilization: FEM to 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3923" y="4158769"/>
                <a:ext cx="505818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𝜕𝜌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4158769"/>
                <a:ext cx="5058180" cy="818814"/>
              </a:xfrm>
              <a:prstGeom prst="rect">
                <a:avLst/>
              </a:prstGeom>
              <a:blipFill>
                <a:blip r:embed="rId3"/>
                <a:stretch>
                  <a:fillRect l="-9023" t="-130303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83923" y="5484351"/>
                <a:ext cx="48722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𝜕𝜌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𝑑𝑆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5484351"/>
                <a:ext cx="4872231" cy="818814"/>
              </a:xfrm>
              <a:prstGeom prst="rect">
                <a:avLst/>
              </a:prstGeom>
              <a:blipFill>
                <a:blip r:embed="rId4"/>
                <a:stretch>
                  <a:fillRect l="-9351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8528014" cy="5416300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For now, let’s remove time, diffusion and source – and assume density and velocity are constant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Recall central and upwind stencils for our standard 1D configuration (flow left to right)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General interpretation: looks like diffusion with coefficient,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/>
                  <a:t> is a flow-aligned time scale (s)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If we allow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, then we recover upwind! 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8528014" cy="5416300"/>
              </a:xfrm>
              <a:blipFill>
                <a:blip r:embed="rId2"/>
                <a:stretch>
                  <a:fillRect l="-1488" t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Residual-Based Stabilization: CVFEM closer look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5456" y="1944161"/>
                <a:ext cx="465531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𝑑𝑆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𝜕𝜌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𝑑𝑆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56" y="1944161"/>
                <a:ext cx="4655312" cy="818814"/>
              </a:xfrm>
              <a:prstGeom prst="rect">
                <a:avLst/>
              </a:prstGeom>
              <a:blipFill>
                <a:blip r:embed="rId3"/>
                <a:stretch>
                  <a:fillRect l="-18256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02AEA-BF80-2C59-68D1-8527357B407B}"/>
                  </a:ext>
                </a:extLst>
              </p:cNvPr>
              <p:cNvSpPr txBox="1"/>
              <p:nvPr/>
            </p:nvSpPr>
            <p:spPr>
              <a:xfrm>
                <a:off x="5544713" y="1956088"/>
                <a:ext cx="3052374" cy="794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02AEA-BF80-2C59-68D1-8527357B4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13" y="1956088"/>
                <a:ext cx="3052374" cy="794961"/>
              </a:xfrm>
              <a:prstGeom prst="rect">
                <a:avLst/>
              </a:prstGeom>
              <a:blipFill>
                <a:blip r:embed="rId4"/>
                <a:stretch>
                  <a:fillRect l="-23651" t="-119048" r="-249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452FD80-2518-90B0-3B2E-1FCA6B65AE6A}"/>
              </a:ext>
            </a:extLst>
          </p:cNvPr>
          <p:cNvGrpSpPr/>
          <p:nvPr/>
        </p:nvGrpSpPr>
        <p:grpSpPr>
          <a:xfrm>
            <a:off x="1650437" y="3864305"/>
            <a:ext cx="5085282" cy="580382"/>
            <a:chOff x="1590595" y="3083442"/>
            <a:chExt cx="5085282" cy="58038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6AA0AF-7D9A-F564-CDD4-0AEC862334D9}"/>
                </a:ext>
              </a:extLst>
            </p:cNvPr>
            <p:cNvCxnSpPr/>
            <p:nvPr/>
          </p:nvCxnSpPr>
          <p:spPr>
            <a:xfrm>
              <a:off x="1828801" y="3544534"/>
              <a:ext cx="45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C35917-8E35-5B0F-8D7E-CD628C2D130C}"/>
                </a:ext>
              </a:extLst>
            </p:cNvPr>
            <p:cNvSpPr/>
            <p:nvPr/>
          </p:nvSpPr>
          <p:spPr>
            <a:xfrm>
              <a:off x="1737361" y="3480304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5AAB1-376E-D308-7B4C-2A00785A76BC}"/>
                </a:ext>
              </a:extLst>
            </p:cNvPr>
            <p:cNvSpPr/>
            <p:nvPr/>
          </p:nvSpPr>
          <p:spPr>
            <a:xfrm>
              <a:off x="6309361" y="3443774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E8AFCB-6363-913B-337C-9A690C16BA44}"/>
                </a:ext>
              </a:extLst>
            </p:cNvPr>
            <p:cNvSpPr/>
            <p:nvPr/>
          </p:nvSpPr>
          <p:spPr>
            <a:xfrm>
              <a:off x="4023361" y="3452774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7BC7E6-8C3C-9BD4-75F8-0B8959162BEA}"/>
                </a:ext>
              </a:extLst>
            </p:cNvPr>
            <p:cNvSpPr txBox="1"/>
            <p:nvPr/>
          </p:nvSpPr>
          <p:spPr>
            <a:xfrm>
              <a:off x="1590595" y="311301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j-1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984788-BCDA-863C-2104-5D00BDB559C5}"/>
                </a:ext>
              </a:extLst>
            </p:cNvPr>
            <p:cNvSpPr txBox="1"/>
            <p:nvPr/>
          </p:nvSpPr>
          <p:spPr>
            <a:xfrm>
              <a:off x="3979988" y="3113012"/>
              <a:ext cx="269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5BAF34-9B7C-27AF-D628-C31278D9357C}"/>
                </a:ext>
              </a:extLst>
            </p:cNvPr>
            <p:cNvSpPr txBox="1"/>
            <p:nvPr/>
          </p:nvSpPr>
          <p:spPr>
            <a:xfrm>
              <a:off x="6162595" y="309244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j+1</a:t>
              </a: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037DB15D-346D-F10D-C944-94952D97B650}"/>
                </a:ext>
              </a:extLst>
            </p:cNvPr>
            <p:cNvSpPr/>
            <p:nvPr/>
          </p:nvSpPr>
          <p:spPr>
            <a:xfrm>
              <a:off x="5233767" y="3488432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EBAC6B1F-75B8-B3BE-1C9A-9CBB71DF9838}"/>
                </a:ext>
              </a:extLst>
            </p:cNvPr>
            <p:cNvSpPr/>
            <p:nvPr/>
          </p:nvSpPr>
          <p:spPr>
            <a:xfrm>
              <a:off x="2886337" y="3481777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3C921F-0E38-69ED-9A75-9B90FEEF7D1D}"/>
                </a:ext>
              </a:extLst>
            </p:cNvPr>
            <p:cNvSpPr txBox="1"/>
            <p:nvPr/>
          </p:nvSpPr>
          <p:spPr>
            <a:xfrm>
              <a:off x="5246984" y="3083442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j+1/2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9B021B-AE95-5273-B433-F16AC2C2D982}"/>
                </a:ext>
              </a:extLst>
            </p:cNvPr>
            <p:cNvSpPr txBox="1"/>
            <p:nvPr/>
          </p:nvSpPr>
          <p:spPr>
            <a:xfrm>
              <a:off x="2909175" y="3097086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j-1/2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393C0E-0D0C-EE71-9703-975B75E4767C}"/>
                  </a:ext>
                </a:extLst>
              </p:cNvPr>
              <p:cNvSpPr txBox="1"/>
              <p:nvPr/>
            </p:nvSpPr>
            <p:spPr>
              <a:xfrm>
                <a:off x="1787037" y="4949374"/>
                <a:ext cx="4843057" cy="670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lang="mr-I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393C0E-0D0C-EE71-9703-975B75E4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37" y="4949374"/>
                <a:ext cx="4843057" cy="670312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3D0117-CD51-201C-8EA5-AA698CBB8B7B}"/>
                  </a:ext>
                </a:extLst>
              </p:cNvPr>
              <p:cNvSpPr txBox="1"/>
              <p:nvPr/>
            </p:nvSpPr>
            <p:spPr>
              <a:xfrm>
                <a:off x="1604743" y="3328455"/>
                <a:ext cx="2209195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3D0117-CD51-201C-8EA5-AA698CBB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43" y="3328455"/>
                <a:ext cx="2209195" cy="411395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3647DC-AB19-24FB-E929-0A06CF05A41A}"/>
                  </a:ext>
                </a:extLst>
              </p:cNvPr>
              <p:cNvSpPr txBox="1"/>
              <p:nvPr/>
            </p:nvSpPr>
            <p:spPr>
              <a:xfrm>
                <a:off x="4642124" y="3328455"/>
                <a:ext cx="1989584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3647DC-AB19-24FB-E929-0A06CF05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24" y="3328455"/>
                <a:ext cx="1989584" cy="411395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F74DEF-429E-C334-3A8D-C81F2B69CDC6}"/>
              </a:ext>
            </a:extLst>
          </p:cNvPr>
          <p:cNvCxnSpPr/>
          <p:nvPr/>
        </p:nvCxnSpPr>
        <p:spPr>
          <a:xfrm>
            <a:off x="1604743" y="3111190"/>
            <a:ext cx="246359" cy="2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4F06FB-4699-CE65-3082-394A930B704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771902" y="3118627"/>
            <a:ext cx="1870222" cy="415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8ABD00-0C88-2D69-8B2C-82D7E33B380A}"/>
              </a:ext>
            </a:extLst>
          </p:cNvPr>
          <p:cNvCxnSpPr>
            <a:cxnSpLocks/>
          </p:cNvCxnSpPr>
          <p:nvPr/>
        </p:nvCxnSpPr>
        <p:spPr>
          <a:xfrm flipV="1">
            <a:off x="4072052" y="4687554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20810A-C7BE-15B3-81A4-2E2FC3CBF453}"/>
                  </a:ext>
                </a:extLst>
              </p:cNvPr>
              <p:cNvSpPr txBox="1"/>
              <p:nvPr/>
            </p:nvSpPr>
            <p:spPr>
              <a:xfrm>
                <a:off x="4000705" y="4624094"/>
                <a:ext cx="392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20810A-C7BE-15B3-81A4-2E2FC3CBF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705" y="4624094"/>
                <a:ext cx="3924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E0E6D1-9DB7-8B5B-EE20-4AD9059CD4C5}"/>
              </a:ext>
            </a:extLst>
          </p:cNvPr>
          <p:cNvCxnSpPr>
            <a:cxnSpLocks/>
          </p:cNvCxnSpPr>
          <p:nvPr/>
        </p:nvCxnSpPr>
        <p:spPr>
          <a:xfrm>
            <a:off x="5338213" y="3897758"/>
            <a:ext cx="0" cy="8232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310BC9-8AF7-099A-8750-000E0DA999B5}"/>
              </a:ext>
            </a:extLst>
          </p:cNvPr>
          <p:cNvCxnSpPr>
            <a:cxnSpLocks/>
          </p:cNvCxnSpPr>
          <p:nvPr/>
        </p:nvCxnSpPr>
        <p:spPr>
          <a:xfrm>
            <a:off x="2997228" y="3897758"/>
            <a:ext cx="0" cy="8232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51AEB9-0A77-6FBE-D4E3-D5E381281BC5}"/>
              </a:ext>
            </a:extLst>
          </p:cNvPr>
          <p:cNvSpPr txBox="1"/>
          <p:nvPr/>
        </p:nvSpPr>
        <p:spPr>
          <a:xfrm>
            <a:off x="3021058" y="4409489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8160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residual-based stabilization is given by,</a:t>
            </a:r>
            <a:br>
              <a:rPr lang="en-US" dirty="0"/>
            </a:b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with the fine-scale residual defined as,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fine-scale residual is consistently evaluated, then as the mesh is refined the residual-based stabilization is removed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Recall that this is a linear stabilization scheme and may still admit oscillations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the pure Finite Element Method description, this form of stabilization is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    with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Residual-Based Stabilization: Consistency?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23892A-FF9F-9E09-06E3-FB0C22C9D4C7}"/>
                  </a:ext>
                </a:extLst>
              </p:cNvPr>
              <p:cNvSpPr txBox="1"/>
              <p:nvPr/>
            </p:nvSpPr>
            <p:spPr>
              <a:xfrm>
                <a:off x="1297618" y="2006051"/>
                <a:ext cx="6298583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𝑙𝑒𝑚</m:t>
                              </m:r>
                            </m:sub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mr-IN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𝑑𝑆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23892A-FF9F-9E09-06E3-FB0C22C9D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18" y="2006051"/>
                <a:ext cx="6298583" cy="818814"/>
              </a:xfrm>
              <a:prstGeom prst="rect">
                <a:avLst/>
              </a:prstGeom>
              <a:blipFill>
                <a:blip r:embed="rId2"/>
                <a:stretch>
                  <a:fillRect l="-13280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A8565-BC4D-DC4F-3162-9DF260F6B1DD}"/>
                  </a:ext>
                </a:extLst>
              </p:cNvPr>
              <p:cNvSpPr txBox="1"/>
              <p:nvPr/>
            </p:nvSpPr>
            <p:spPr>
              <a:xfrm>
                <a:off x="3374044" y="3325331"/>
                <a:ext cx="3741730" cy="70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0A8565-BC4D-DC4F-3162-9DF260F6B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44" y="3325331"/>
                <a:ext cx="3741730" cy="70512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3C5D9D-0A20-785D-059E-465D8B001928}"/>
                  </a:ext>
                </a:extLst>
              </p:cNvPr>
              <p:cNvSpPr txBox="1"/>
              <p:nvPr/>
            </p:nvSpPr>
            <p:spPr>
              <a:xfrm>
                <a:off x="0" y="6002986"/>
                <a:ext cx="626415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𝜕𝜌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h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3C5D9D-0A20-785D-059E-465D8B00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02986"/>
                <a:ext cx="6264151" cy="818814"/>
              </a:xfrm>
              <a:prstGeom prst="rect">
                <a:avLst/>
              </a:prstGeom>
              <a:blipFill>
                <a:blip r:embed="rId4"/>
                <a:stretch>
                  <a:fillRect l="-9109" t="-130303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DBC2C5-42B5-FA3F-A032-4D76A46DC4AF}"/>
                  </a:ext>
                </a:extLst>
              </p:cNvPr>
              <p:cNvSpPr txBox="1"/>
              <p:nvPr/>
            </p:nvSpPr>
            <p:spPr>
              <a:xfrm>
                <a:off x="6946368" y="6079482"/>
                <a:ext cx="1955664" cy="665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DBC2C5-42B5-FA3F-A032-4D76A46D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368" y="6079482"/>
                <a:ext cx="1955664" cy="665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3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stepFuegoAr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077272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SUPG and analog in CVFEM, </a:t>
            </a:r>
            <a:r>
              <a:rPr lang="en-US" dirty="0" err="1"/>
              <a:t>Streamwise</a:t>
            </a:r>
            <a:r>
              <a:rPr lang="en-US" dirty="0"/>
              <a:t> Upwind Control Volume (SUCV) are effective for low-moderate cell-</a:t>
            </a:r>
            <a:r>
              <a:rPr lang="en-US" dirty="0" err="1"/>
              <a:t>Peclet</a:t>
            </a:r>
            <a:r>
              <a:rPr lang="en-US" dirty="0"/>
              <a:t>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SUPG in Practice (CVFEM and 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12" descr="hfemSUPG_Re2000_plot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/>
          <a:stretch/>
        </p:blipFill>
        <p:spPr bwMode="auto">
          <a:xfrm>
            <a:off x="2324128" y="2265947"/>
            <a:ext cx="2108181" cy="346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hfem_Re2000_plo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487467" y="2323822"/>
            <a:ext cx="1850620" cy="332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backstepSmall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26" y="2077272"/>
            <a:ext cx="1365812" cy="83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9676" y="5924203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Un-stabilized and SUPG</a:t>
            </a:r>
          </a:p>
          <a:p>
            <a:r>
              <a:rPr lang="en-US" dirty="0" err="1"/>
              <a:t>Convecting</a:t>
            </a:r>
            <a:r>
              <a:rPr lang="en-US" dirty="0"/>
              <a:t> TV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8675" y="6005685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SUPG/SUCV back step velocity prediction</a:t>
            </a: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8159787" y="2094960"/>
            <a:ext cx="0" cy="8173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71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See:</a:t>
            </a:r>
          </a:p>
          <a:p>
            <a:pPr>
              <a:buFont typeface="Arial" charset="0"/>
              <a:buChar char="•"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https://nalu.readthedocs.io/en/latest/source/theory/rteStabilization.html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above Variational Multiscale Methods?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general transport equation for </a:t>
            </a:r>
            <a:r>
              <a:rPr lang="en-US" dirty="0">
                <a:latin typeface="symbol" charset="2"/>
              </a:rPr>
              <a:t>f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An artificial viscosity approach is provided with coefficient again related to a fine-scale residual: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Piecewise-constant test function for CVFEM (with fourth order-form)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Similar concept to </a:t>
            </a:r>
            <a:r>
              <a:rPr lang="en-US" dirty="0" err="1"/>
              <a:t>Guermond’s</a:t>
            </a:r>
            <a:r>
              <a:rPr lang="en-US" dirty="0"/>
              <a:t> “Entropy-viscosity” approach, 2013</a:t>
            </a:r>
          </a:p>
          <a:p>
            <a:pPr>
              <a:buFont typeface="Arial" charset="0"/>
              <a:buChar char="•"/>
            </a:pPr>
            <a:r>
              <a:rPr lang="en-US" dirty="0"/>
              <a:t> Can also form an interesting LES model when the viscosity is a function of the </a:t>
            </a:r>
            <a:r>
              <a:rPr lang="en-US" dirty="0" err="1"/>
              <a:t>k.e</a:t>
            </a:r>
            <a:r>
              <a:rPr lang="en-US" dirty="0"/>
              <a:t>. fine scale residual (</a:t>
            </a:r>
            <a:r>
              <a:rPr lang="en-US" dirty="0" err="1"/>
              <a:t>Guermond</a:t>
            </a:r>
            <a:r>
              <a:rPr lang="en-US" dirty="0"/>
              <a:t> and Larios, 2015) – see </a:t>
            </a:r>
            <a:r>
              <a:rPr lang="en-US" dirty="0" err="1"/>
              <a:t>Nalu</a:t>
            </a:r>
            <a:r>
              <a:rPr lang="en-US" dirty="0"/>
              <a:t> theory for more information…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Stabilization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0" y="2343195"/>
            <a:ext cx="3158938" cy="73204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04" y="2347116"/>
            <a:ext cx="1884674" cy="7242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1" y="2300210"/>
            <a:ext cx="1826058" cy="7304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01" y="3508447"/>
            <a:ext cx="2187786" cy="73152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3" y="3651416"/>
            <a:ext cx="2987040" cy="36576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6" y="5110034"/>
            <a:ext cx="4253948" cy="7315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2643" y="2589774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4801" y="2549765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7783" y="3098397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FEM-based DCO (</a:t>
            </a:r>
            <a:r>
              <a:rPr lang="en-US" sz="1600" dirty="0" err="1">
                <a:latin typeface="Garamond" charset="0"/>
                <a:ea typeface="Garamond" charset="0"/>
                <a:cs typeface="Garamond" charset="0"/>
              </a:rPr>
              <a:t>Shakib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, 91)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3199" y="3098397"/>
            <a:ext cx="382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Co-variant and contra-variant metric tensors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7783" y="4347125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Coefficient based on local residual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6111" y="4347125"/>
            <a:ext cx="415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Limit the coefficient based on an upwind analogy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1694" y="365141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or min…..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Transient scalar advection/diffusion transport (Re 2000); </a:t>
            </a:r>
            <a:r>
              <a:rPr lang="en-US" dirty="0" err="1"/>
              <a:t>Mojtabi</a:t>
            </a:r>
            <a:r>
              <a:rPr lang="en-US" dirty="0"/>
              <a:t> and Deville, </a:t>
            </a:r>
            <a:r>
              <a:rPr lang="en-US" dirty="0" err="1"/>
              <a:t>Comput</a:t>
            </a:r>
            <a:r>
              <a:rPr lang="en-US" dirty="0"/>
              <a:t>. Fluids, 2015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Direct Comparisons…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0C9DFA-ECF9-816F-DEAF-71A322FC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87" y="2159001"/>
            <a:ext cx="5943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Convecting</a:t>
            </a:r>
            <a:r>
              <a:rPr lang="en-US" dirty="0"/>
              <a:t> Taylor/Vortex simulation at high crossflow velocity</a:t>
            </a:r>
          </a:p>
          <a:p>
            <a:pPr>
              <a:buFont typeface="Arial" charset="0"/>
              <a:buChar char="•"/>
            </a:pPr>
            <a:r>
              <a:rPr lang="en-US" dirty="0"/>
              <a:t> Results demonstrate the ability to deploy this stabilization approach to high-order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Direct Comparisons, Order of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882B6-FFA4-A732-805B-14A9A521D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2529422"/>
            <a:ext cx="6588618" cy="31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Advection Operators: </a:t>
            </a:r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Without diagonal dominance, lack of monotonicity is noted</a:t>
            </a:r>
          </a:p>
          <a:p>
            <a:pPr>
              <a:buFont typeface="Wingdings" charset="2"/>
              <a:buChar char="§"/>
            </a:pPr>
            <a:r>
              <a:rPr lang="en-US"/>
              <a:t> Upwind approaches </a:t>
            </a:r>
            <a:r>
              <a:rPr lang="en-US" dirty="0"/>
              <a:t>can help, however, comes at the price of numerical accuracy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Residual-based approaches, which stem from the FEM literature, are useful candidates for CVFEM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Advection Operators: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Classic Analysis on Advection/Diffusion/Time Scalar Transport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Diagonal Dominance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Upwind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Simple Advection/Diffusion/Time Scalar Transport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PDE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Integral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Discrete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Matrix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120588" y="6710882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029148" y="664665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01148" y="6610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15148" y="6619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82382" y="62793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71775" y="627936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54382" y="62587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5" name="Triangle 14"/>
          <p:cNvSpPr/>
          <p:nvPr/>
        </p:nvSpPr>
        <p:spPr>
          <a:xfrm>
            <a:off x="7525554" y="665478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5178124" y="664812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𝑖𝑝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1/2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244889" y="3028245"/>
            <a:ext cx="153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Mass flow rate:</a:t>
            </a:r>
          </a:p>
        </p:txBody>
      </p:sp>
    </p:spTree>
    <p:extLst>
      <p:ext uri="{BB962C8B-B14F-4D97-AF65-F5344CB8AC3E}">
        <p14:creationId xmlns:p14="http://schemas.microsoft.com/office/powerpoint/2010/main" val="90212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Dominance Check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400691" cy="573460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 monotonic operator and ease of solving the linear system, , diagonal dominance is desired 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&gt;&gt; 1: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j+1</a:t>
            </a:r>
            <a:r>
              <a:rPr lang="en-US" dirty="0"/>
              <a:t>=1.2e-5 a</a:t>
            </a:r>
            <a:r>
              <a:rPr lang="en-US" baseline="-25000" dirty="0"/>
              <a:t>j-1</a:t>
            </a:r>
            <a:r>
              <a:rPr lang="en-US" dirty="0"/>
              <a:t>=2.4e-5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3.6e-5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Stable and monotonic field will be realized; Re based on length scale = 0.67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10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&gt;&gt; 1: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j+1</a:t>
            </a:r>
            <a:r>
              <a:rPr lang="en-US" dirty="0"/>
              <a:t>=-4.2e-5 a</a:t>
            </a:r>
            <a:r>
              <a:rPr lang="en-US" baseline="-25000" dirty="0"/>
              <a:t>j-1</a:t>
            </a:r>
            <a:r>
              <a:rPr lang="en-US" dirty="0"/>
              <a:t>=7.8e-5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3.605e-5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Unstable and lack of scalar monotonicity will be realized; Re based on length scale = 6.7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Standard preconditioner, e.g., SGS, are not expected to converge the linear system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Mesh spacing for monotonicity must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Cell </a:t>
            </a:r>
            <a:r>
              <a:rPr lang="en-US" dirty="0" err="1"/>
              <a:t>Peclet</a:t>
            </a:r>
            <a:r>
              <a:rPr lang="en-US" dirty="0"/>
              <a:t> number, </a:t>
            </a:r>
            <a:r>
              <a:rPr lang="en-US" dirty="0" err="1"/>
              <a:t>Pe</a:t>
            </a:r>
            <a:r>
              <a:rPr lang="en-US" dirty="0"/>
              <a:t> is a cell-Reynolds number based on local properties and </a:t>
            </a:r>
            <a:r>
              <a:rPr lang="en-US"/>
              <a:t>mesh spacing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10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=?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diagonal dominance,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= 0.0143 which corresponds to a Courant number of unity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8430" y="5683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32970" y="1709200"/>
                <a:ext cx="2482474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𝑖𝑖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70" y="1709200"/>
                <a:ext cx="2482474" cy="795859"/>
              </a:xfrm>
              <a:prstGeom prst="rect">
                <a:avLst/>
              </a:prstGeom>
              <a:blipFill>
                <a:blip r:embed="rId2"/>
                <a:stretch>
                  <a:fillRect t="-115625" r="-510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27704" y="2739044"/>
                <a:ext cx="147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𝑃𝐴𝑆𝑆𝐸𝐷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2739044"/>
                <a:ext cx="14757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27704" y="3952900"/>
                <a:ext cx="14420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𝐹𝐴𝐼𝐿𝐸𝐷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3952900"/>
                <a:ext cx="144206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945806" y="6327906"/>
                <a:ext cx="10708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06" y="6327906"/>
                <a:ext cx="1070871" cy="612732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7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D89CBF-413F-7C4A-A90E-0F4869C1E0CC}"/>
              </a:ext>
            </a:extLst>
          </p:cNvPr>
          <p:cNvCxnSpPr>
            <a:cxnSpLocks/>
          </p:cNvCxnSpPr>
          <p:nvPr/>
        </p:nvCxnSpPr>
        <p:spPr>
          <a:xfrm>
            <a:off x="4077632" y="2403395"/>
            <a:ext cx="2377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Flux Limiters</a:t>
            </a:r>
            <a:br>
              <a:rPr lang="en-US" dirty="0"/>
            </a:br>
            <a:r>
              <a:rPr lang="en-US" sz="1200" i="1" dirty="0"/>
              <a:t>Van Leer, B. (1974), "Towards the ultimate conservative difference scheme II. Monotonicity and conservation combined in a second order scheme", J. </a:t>
            </a:r>
            <a:r>
              <a:rPr lang="en-US" sz="1200" i="1" dirty="0" err="1"/>
              <a:t>Comput</a:t>
            </a:r>
            <a:r>
              <a:rPr lang="en-US" sz="1200" i="1" dirty="0"/>
              <a:t>. Phys., </a:t>
            </a:r>
            <a:r>
              <a:rPr lang="en-US" sz="1200" b="1" i="1" dirty="0"/>
              <a:t>14</a:t>
            </a:r>
            <a:r>
              <a:rPr lang="en-US" sz="1200" i="1" dirty="0"/>
              <a:t> (4): 361–370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our standard three-point stencil obtained by iterating edge 1 and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the above stencil, we are stressing that when iterating edge 2, we do not have information easily obtain for edge 1 (shown above as a dotted line); (speaking from an unstructured perspective)</a:t>
            </a:r>
          </a:p>
        </p:txBody>
      </p:sp>
      <p:cxnSp>
        <p:nvCxnSpPr>
          <p:cNvPr id="5" name="Straight Connector 4"/>
          <p:cNvCxnSpPr>
            <a:cxnSpLocks/>
            <a:endCxn id="8" idx="6"/>
          </p:cNvCxnSpPr>
          <p:nvPr/>
        </p:nvCxnSpPr>
        <p:spPr>
          <a:xfrm>
            <a:off x="1828801" y="2395959"/>
            <a:ext cx="237744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5DD41-144C-3343-8127-5B4345327170}"/>
              </a:ext>
            </a:extLst>
          </p:cNvPr>
          <p:cNvSpPr txBox="1"/>
          <p:nvPr/>
        </p:nvSpPr>
        <p:spPr>
          <a:xfrm>
            <a:off x="2561260" y="253889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E0BDCC-540A-D149-B0F0-FEDAEA857530}"/>
              </a:ext>
            </a:extLst>
          </p:cNvPr>
          <p:cNvSpPr txBox="1"/>
          <p:nvPr/>
        </p:nvSpPr>
        <p:spPr>
          <a:xfrm>
            <a:off x="4799192" y="26127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6691AC-00EB-5C47-A0E2-8B4E433353DB}"/>
              </a:ext>
            </a:extLst>
          </p:cNvPr>
          <p:cNvCxnSpPr/>
          <p:nvPr/>
        </p:nvCxnSpPr>
        <p:spPr>
          <a:xfrm flipV="1">
            <a:off x="1737361" y="1287120"/>
            <a:ext cx="4994262" cy="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2735FCD-58B3-3340-AFA6-AFFD957BE3FB}"/>
              </a:ext>
            </a:extLst>
          </p:cNvPr>
          <p:cNvSpPr txBox="1"/>
          <p:nvPr/>
        </p:nvSpPr>
        <p:spPr>
          <a:xfrm>
            <a:off x="1197816" y="106307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93B1A-7595-4949-813D-261CB2FDBF19}"/>
                  </a:ext>
                </a:extLst>
              </p:cNvPr>
              <p:cNvSpPr txBox="1"/>
              <p:nvPr/>
            </p:nvSpPr>
            <p:spPr>
              <a:xfrm>
                <a:off x="1084269" y="5341802"/>
                <a:ext cx="1820370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93B1A-7595-4949-813D-261CB2FD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9" y="5341802"/>
                <a:ext cx="1820370" cy="770275"/>
              </a:xfrm>
              <a:prstGeom prst="rect">
                <a:avLst/>
              </a:prstGeom>
              <a:blipFill>
                <a:blip r:embed="rId2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6ABA7-36DF-7C42-BB1B-DD640D3573BA}"/>
                  </a:ext>
                </a:extLst>
              </p:cNvPr>
              <p:cNvSpPr txBox="1"/>
              <p:nvPr/>
            </p:nvSpPr>
            <p:spPr>
              <a:xfrm>
                <a:off x="5185132" y="5521242"/>
                <a:ext cx="3944028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6ABA7-36DF-7C42-BB1B-DD640D35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132" y="5521242"/>
                <a:ext cx="3944028" cy="411395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C92E85-5CB5-6447-BDD3-5681155D90D1}"/>
                  </a:ext>
                </a:extLst>
              </p:cNvPr>
              <p:cNvSpPr txBox="1"/>
              <p:nvPr/>
            </p:nvSpPr>
            <p:spPr>
              <a:xfrm>
                <a:off x="4949791" y="6247758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C92E85-5CB5-6447-BDD3-5681155D9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791" y="6247758"/>
                <a:ext cx="2124299" cy="617028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2FF1DF5-99E7-714F-8FF2-C262F75BA52B}"/>
              </a:ext>
            </a:extLst>
          </p:cNvPr>
          <p:cNvSpPr txBox="1"/>
          <p:nvPr/>
        </p:nvSpPr>
        <p:spPr>
          <a:xfrm>
            <a:off x="3006994" y="5542273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(with extrapolation)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95ABB9-6D27-F743-9915-3525F17BC1C1}"/>
              </a:ext>
            </a:extLst>
          </p:cNvPr>
          <p:cNvSpPr txBox="1"/>
          <p:nvPr/>
        </p:nvSpPr>
        <p:spPr>
          <a:xfrm>
            <a:off x="3748286" y="6379853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2A2033-30D0-3544-A2F4-E4912B7A4056}"/>
              </a:ext>
            </a:extLst>
          </p:cNvPr>
          <p:cNvSpPr txBox="1"/>
          <p:nvPr/>
        </p:nvSpPr>
        <p:spPr>
          <a:xfrm>
            <a:off x="-8768" y="554227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F9CB6-F340-C444-A0C2-F62921D0444F}"/>
                  </a:ext>
                </a:extLst>
              </p:cNvPr>
              <p:cNvSpPr txBox="1"/>
              <p:nvPr/>
            </p:nvSpPr>
            <p:spPr>
              <a:xfrm>
                <a:off x="5410041" y="4513371"/>
                <a:ext cx="382771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F9CB6-F340-C444-A0C2-F62921D04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41" y="4513371"/>
                <a:ext cx="3827715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3D2B14-9B71-E240-AF07-3A7C7C0CFC21}"/>
                  </a:ext>
                </a:extLst>
              </p:cNvPr>
              <p:cNvSpPr txBox="1"/>
              <p:nvPr/>
            </p:nvSpPr>
            <p:spPr>
              <a:xfrm>
                <a:off x="1980707" y="3808015"/>
                <a:ext cx="4701094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3D2B14-9B71-E240-AF07-3A7C7C0CF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707" y="3808015"/>
                <a:ext cx="4701094" cy="506870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C8FF23F-A648-1E40-8CFF-DF0034C50C5E}"/>
              </a:ext>
            </a:extLst>
          </p:cNvPr>
          <p:cNvSpPr txBox="1"/>
          <p:nvPr/>
        </p:nvSpPr>
        <p:spPr>
          <a:xfrm>
            <a:off x="325177" y="465647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E78AB2-A4F3-7544-AEC0-99CA15C6940B}"/>
                  </a:ext>
                </a:extLst>
              </p:cNvPr>
              <p:cNvSpPr txBox="1"/>
              <p:nvPr/>
            </p:nvSpPr>
            <p:spPr>
              <a:xfrm>
                <a:off x="682738" y="4627717"/>
                <a:ext cx="1361463" cy="42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E78AB2-A4F3-7544-AEC0-99CA15C6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8" y="4627717"/>
                <a:ext cx="1361463" cy="426848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EF2145-02B2-C743-9495-A4B6D79E187A}"/>
                  </a:ext>
                </a:extLst>
              </p:cNvPr>
              <p:cNvSpPr txBox="1"/>
              <p:nvPr/>
            </p:nvSpPr>
            <p:spPr>
              <a:xfrm>
                <a:off x="2649999" y="4531729"/>
                <a:ext cx="2059666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EF2145-02B2-C743-9495-A4B6D79E1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99" y="4531729"/>
                <a:ext cx="2059666" cy="618824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50CCD2E-C882-264D-AA2B-4B9522F54BBA}"/>
              </a:ext>
            </a:extLst>
          </p:cNvPr>
          <p:cNvSpPr txBox="1"/>
          <p:nvPr/>
        </p:nvSpPr>
        <p:spPr>
          <a:xfrm>
            <a:off x="2066414" y="465647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E6DBB8-3A65-0646-8ACC-CAEA13271939}"/>
              </a:ext>
            </a:extLst>
          </p:cNvPr>
          <p:cNvSpPr txBox="1"/>
          <p:nvPr/>
        </p:nvSpPr>
        <p:spPr>
          <a:xfrm>
            <a:off x="4531159" y="46564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  then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2584F8-B774-0F41-AC50-DD2A88DB93F9}"/>
              </a:ext>
            </a:extLst>
          </p:cNvPr>
          <p:cNvSpPr txBox="1"/>
          <p:nvPr/>
        </p:nvSpPr>
        <p:spPr>
          <a:xfrm>
            <a:off x="1046422" y="389109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Let:</a:t>
            </a:r>
          </a:p>
        </p:txBody>
      </p:sp>
    </p:spTree>
    <p:extLst>
      <p:ext uri="{BB962C8B-B14F-4D97-AF65-F5344CB8AC3E}">
        <p14:creationId xmlns:p14="http://schemas.microsoft.com/office/powerpoint/2010/main" val="9355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Limiter Definition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528013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Sweby</a:t>
            </a:r>
            <a:r>
              <a:rPr lang="en-US" dirty="0"/>
              <a:t> (1984) defined set of permissible limiter regions for the desired second-order accurate methods: A sampling of the </a:t>
            </a:r>
            <a:r>
              <a:rPr lang="en-US" dirty="0" err="1"/>
              <a:t>Sweby</a:t>
            </a:r>
            <a:r>
              <a:rPr lang="en-US" dirty="0"/>
              <a:t> Diagram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a monotonically increasing function, TV(Z) = |Z</a:t>
            </a:r>
            <a:r>
              <a:rPr lang="en-US" baseline="-25000" dirty="0"/>
              <a:t>1</a:t>
            </a:r>
            <a:r>
              <a:rPr lang="en-US" dirty="0"/>
              <a:t> −Z</a:t>
            </a:r>
            <a:r>
              <a:rPr lang="en-US" baseline="-25000" dirty="0"/>
              <a:t>N</a:t>
            </a:r>
            <a:r>
              <a:rPr lang="en-US" dirty="0"/>
              <a:t> |. Note that if Z</a:t>
            </a:r>
            <a:r>
              <a:rPr lang="en-US" baseline="-25000" dirty="0"/>
              <a:t>1</a:t>
            </a:r>
            <a:r>
              <a:rPr lang="en-US" dirty="0"/>
              <a:t> and Z</a:t>
            </a:r>
            <a:r>
              <a:rPr lang="en-US" baseline="-25000" dirty="0"/>
              <a:t>N</a:t>
            </a:r>
            <a:r>
              <a:rPr lang="en-US" dirty="0"/>
              <a:t> are taken constant, then, as long as the function remains monotonic the total variation is constant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TV(Z) increases, then this suggest oscillations in the solution have occurred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19037-58B1-9841-AC2A-4AFFCDE0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76" y="1788043"/>
            <a:ext cx="3564398" cy="3410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1E0ECA-D1ED-B546-9E1D-66BE51FE0384}"/>
                  </a:ext>
                </a:extLst>
              </p:cNvPr>
              <p:cNvSpPr txBox="1"/>
              <p:nvPr/>
            </p:nvSpPr>
            <p:spPr>
              <a:xfrm>
                <a:off x="75871" y="2342364"/>
                <a:ext cx="1742079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charset="0"/>
                        </a:rPr>
                        <m:t> 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1E0ECA-D1ED-B546-9E1D-66BE51FE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" y="2342364"/>
                <a:ext cx="1742079" cy="664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5BE2F81-2FD0-7D41-B14C-C9E94485FDB3}"/>
              </a:ext>
            </a:extLst>
          </p:cNvPr>
          <p:cNvSpPr txBox="1"/>
          <p:nvPr/>
        </p:nvSpPr>
        <p:spPr>
          <a:xfrm>
            <a:off x="75871" y="2026915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Leer: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C44597-3A39-2F47-AB14-81735A2942D6}"/>
                  </a:ext>
                </a:extLst>
              </p:cNvPr>
              <p:cNvSpPr txBox="1"/>
              <p:nvPr/>
            </p:nvSpPr>
            <p:spPr>
              <a:xfrm>
                <a:off x="75871" y="3525393"/>
                <a:ext cx="3873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⁡[0,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C44597-3A39-2F47-AB14-81735A294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" y="3525393"/>
                <a:ext cx="38734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26D2B6E-F7F7-D849-A0CF-0016CEF1EDD8}"/>
              </a:ext>
            </a:extLst>
          </p:cNvPr>
          <p:cNvSpPr txBox="1"/>
          <p:nvPr/>
        </p:nvSpPr>
        <p:spPr>
          <a:xfrm>
            <a:off x="75871" y="315418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Superbee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D5BAEA-BA7A-3947-B8C5-6731FA789035}"/>
                  </a:ext>
                </a:extLst>
              </p:cNvPr>
              <p:cNvSpPr txBox="1"/>
              <p:nvPr/>
            </p:nvSpPr>
            <p:spPr>
              <a:xfrm>
                <a:off x="75871" y="4345856"/>
                <a:ext cx="1843069" cy="61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charset="0"/>
                        </a:rPr>
                        <m:t> 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D5BAEA-BA7A-3947-B8C5-6731FA78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" y="4345856"/>
                <a:ext cx="1843069" cy="618118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712FD51-637B-4249-A8DE-FBEFF90E79EA}"/>
              </a:ext>
            </a:extLst>
          </p:cNvPr>
          <p:cNvSpPr txBox="1"/>
          <p:nvPr/>
        </p:nvSpPr>
        <p:spPr>
          <a:xfrm>
            <a:off x="75871" y="3985805"/>
            <a:ext cx="224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 Property: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BDB65-10DE-D84B-92F6-838BD8881086}"/>
              </a:ext>
            </a:extLst>
          </p:cNvPr>
          <p:cNvSpPr txBox="1"/>
          <p:nvPr/>
        </p:nvSpPr>
        <p:spPr>
          <a:xfrm>
            <a:off x="82878" y="5069957"/>
            <a:ext cx="311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Defining Total Variation (TV)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F7480B-67A1-1044-AAF9-C0EFBFD00F9C}"/>
                  </a:ext>
                </a:extLst>
              </p:cNvPr>
              <p:cNvSpPr txBox="1"/>
              <p:nvPr/>
            </p:nvSpPr>
            <p:spPr>
              <a:xfrm>
                <a:off x="3198090" y="5069957"/>
                <a:ext cx="2657138" cy="420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TV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charset="0"/>
                      </a:rPr>
                      <m:t> 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F7480B-67A1-1044-AAF9-C0EFBFD0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090" y="5069957"/>
                <a:ext cx="2657138" cy="420628"/>
              </a:xfrm>
              <a:prstGeom prst="rect">
                <a:avLst/>
              </a:prstGeom>
              <a:blipFill>
                <a:blip r:embed="rId6"/>
                <a:stretch>
                  <a:fillRect l="-2381" t="-94118" b="-1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87A57F-FC00-AF48-B377-F6B73192A25A}"/>
              </a:ext>
            </a:extLst>
          </p:cNvPr>
          <p:cNvSpPr txBox="1"/>
          <p:nvPr/>
        </p:nvSpPr>
        <p:spPr>
          <a:xfrm>
            <a:off x="3655619" y="4070148"/>
            <a:ext cx="1742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Sweby's</a:t>
            </a:r>
            <a:r>
              <a:rPr lang="en-US" sz="1000" dirty="0"/>
              <a:t> 2nd order TVD region. Created in </a:t>
            </a:r>
            <a:r>
              <a:rPr lang="en-US" sz="1000" dirty="0" err="1"/>
              <a:t>Matlab</a:t>
            </a:r>
            <a:r>
              <a:rPr lang="en-US" sz="1000" dirty="0"/>
              <a:t>. </a:t>
            </a:r>
            <a:r>
              <a:rPr lang="en-US" sz="1000" dirty="0">
                <a:hlinkClick r:id="rId7" tooltip="User:Griffgruff"/>
              </a:rPr>
              <a:t>Griffgruff</a:t>
            </a:r>
            <a:r>
              <a:rPr lang="en-US" sz="1000" dirty="0"/>
              <a:t> 18:37, 11 October 2006 (UTC)</a:t>
            </a:r>
          </a:p>
        </p:txBody>
      </p:sp>
    </p:spTree>
    <p:extLst>
      <p:ext uri="{BB962C8B-B14F-4D97-AF65-F5344CB8AC3E}">
        <p14:creationId xmlns:p14="http://schemas.microsoft.com/office/powerpoint/2010/main" val="1893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1: Blending Upwind and Central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classic advection stabilization approach is to use a </a:t>
            </a:r>
            <a:r>
              <a:rPr lang="en-US" dirty="0" err="1"/>
              <a:t>Galerkin</a:t>
            </a:r>
            <a:r>
              <a:rPr lang="en-US" dirty="0"/>
              <a:t> (or the central differencing scheme) operator blended with upwind. 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that the Peclet number for an advection/diffusion equation speaks to the ratio of advective transport rate to diffusive transport rate.</a:t>
            </a:r>
          </a:p>
          <a:p>
            <a:pPr>
              <a:buFont typeface="Arial" charset="0"/>
              <a:buChar char="•"/>
            </a:pPr>
            <a:r>
              <a:rPr lang="en-US" dirty="0"/>
              <a:t> In our early stability analysis, recall that monotonicity was only captured when the cell Peclet number was less that 2</a:t>
            </a:r>
          </a:p>
          <a:p>
            <a:pPr>
              <a:buFont typeface="Arial" charset="0"/>
              <a:buChar char="•"/>
            </a:pPr>
            <a:r>
              <a:rPr lang="en-US" dirty="0"/>
              <a:t> We can write the integration point value used as a blended value between the upwind choice and the central 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functional form for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 varies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practice, most practical flows drive </a:t>
            </a:r>
            <a:r>
              <a:rPr lang="en-US" dirty="0" err="1"/>
              <a:t>upwinding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D5120-4994-B546-A021-4B69A918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140" y="3957585"/>
            <a:ext cx="3838712" cy="2676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7EFEA-9663-5141-B0AA-4CBE4CFB8E53}"/>
                  </a:ext>
                </a:extLst>
              </p:cNvPr>
              <p:cNvSpPr txBox="1"/>
              <p:nvPr/>
            </p:nvSpPr>
            <p:spPr>
              <a:xfrm>
                <a:off x="1245753" y="4036347"/>
                <a:ext cx="2968185" cy="39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𝑈𝑃𝑊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𝐶𝐷𝑆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7EFEA-9663-5141-B0AA-4CBE4CFB8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53" y="4036347"/>
                <a:ext cx="2968185" cy="396391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0E563A-9BCC-3B4C-A6AC-760C8A6E44A5}"/>
              </a:ext>
            </a:extLst>
          </p:cNvPr>
          <p:cNvSpPr txBox="1"/>
          <p:nvPr/>
        </p:nvSpPr>
        <p:spPr>
          <a:xfrm>
            <a:off x="2475557" y="5557054"/>
            <a:ext cx="224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Hyperbolic tangent with specification of transition and blending</a:t>
            </a:r>
          </a:p>
        </p:txBody>
      </p:sp>
    </p:spTree>
    <p:extLst>
      <p:ext uri="{BB962C8B-B14F-4D97-AF65-F5344CB8AC3E}">
        <p14:creationId xmlns:p14="http://schemas.microsoft.com/office/powerpoint/2010/main" val="7455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Unwinding to Create Pseudo-higher-order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>
                <a:blip r:embed="rId2"/>
                <a:stretch>
                  <a:fillRect l="-10881" t="-196875" b="-28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646021-BE83-37D2-DF4A-782BE0957D13}"/>
              </a:ext>
            </a:extLst>
          </p:cNvPr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182A038-BFE5-D909-6CF6-5034BB501F6C}"/>
              </a:ext>
            </a:extLst>
          </p:cNvPr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DBDDE6-EACC-30B3-5CA1-274D9AB013FB}"/>
              </a:ext>
            </a:extLst>
          </p:cNvPr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7A55F5-54D7-A27C-03B9-FCA309A464ED}"/>
              </a:ext>
            </a:extLst>
          </p:cNvPr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A2246B-F7C0-9BFC-D3B9-F83546484077}"/>
              </a:ext>
            </a:extLst>
          </p:cNvPr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B1AAC-8DEA-1B38-C6EE-8F4061F6EC33}"/>
              </a:ext>
            </a:extLst>
          </p:cNvPr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60E75-A691-5651-1FDF-6E197F7B44CB}"/>
              </a:ext>
            </a:extLst>
          </p:cNvPr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C649652E-557B-7288-FD3A-4628D4BE6626}"/>
              </a:ext>
            </a:extLst>
          </p:cNvPr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20D668E-E800-CA8F-7E5C-6A16F6AC779F}"/>
              </a:ext>
            </a:extLst>
          </p:cNvPr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70570D-EC7B-EDBD-2D58-B58442A9F411}"/>
              </a:ext>
            </a:extLst>
          </p:cNvPr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46809-B931-E057-6451-2D74B482CAE9}"/>
              </a:ext>
            </a:extLst>
          </p:cNvPr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270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58547"/>
              </p:ext>
            </p:extLst>
          </p:nvPr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114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3899</TotalTime>
  <Words>1742</Words>
  <Application>Microsoft Macintosh PowerPoint</Application>
  <PresentationFormat>On-screen Show (4:3)</PresentationFormat>
  <Paragraphs>321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Advection Operators: Outline</vt:lpstr>
      <vt:lpstr>Consider a Simple Advection/Diffusion/Time Scalar Transport</vt:lpstr>
      <vt:lpstr>Diagonal Dominance Check</vt:lpstr>
      <vt:lpstr>Classic Flux Limiters Van Leer, B. (1974), "Towards the ultimate conservative difference scheme II. Monotonicity and conservation combined in a second order scheme", J. Comput. Phys., 14 (4): 361–370 </vt:lpstr>
      <vt:lpstr>Flux Limiter Definition</vt:lpstr>
      <vt:lpstr>Strategy 1: Blending Upwind and Central</vt:lpstr>
      <vt:lpstr>Unwinding to Create Pseudo-higher-order</vt:lpstr>
      <vt:lpstr>Pseudo Higher-order Upwind </vt:lpstr>
      <vt:lpstr>Pseudo Higher-order Upwind </vt:lpstr>
      <vt:lpstr>Linear Residual-Based Stabilization: FEM to CVFEM</vt:lpstr>
      <vt:lpstr>Linear Residual-Based Stabilization: CVFEM closer look</vt:lpstr>
      <vt:lpstr>Linear Residual-Based Stabilization: Consistency?</vt:lpstr>
      <vt:lpstr>SUPG in Practice (CVFEM and FEM)</vt:lpstr>
      <vt:lpstr>What above Variational Multiscale Methods?</vt:lpstr>
      <vt:lpstr>Nonlinear Stabilization Approach</vt:lpstr>
      <vt:lpstr>Now, Direct Comparisons…</vt:lpstr>
      <vt:lpstr>Now, Direct Comparisons, Order of Accuracy</vt:lpstr>
      <vt:lpstr>Advection Operators: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131</cp:revision>
  <dcterms:created xsi:type="dcterms:W3CDTF">2017-10-14T01:15:26Z</dcterms:created>
  <dcterms:modified xsi:type="dcterms:W3CDTF">2022-05-05T14:12:05Z</dcterms:modified>
</cp:coreProperties>
</file>